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64" r:id="rId3"/>
    <p:sldId id="332" r:id="rId4"/>
    <p:sldId id="363" r:id="rId5"/>
    <p:sldId id="269" r:id="rId6"/>
    <p:sldId id="270" r:id="rId7"/>
    <p:sldId id="271" r:id="rId8"/>
    <p:sldId id="320" r:id="rId9"/>
    <p:sldId id="321" r:id="rId10"/>
    <p:sldId id="349" r:id="rId11"/>
    <p:sldId id="350" r:id="rId12"/>
    <p:sldId id="316" r:id="rId13"/>
    <p:sldId id="346" r:id="rId14"/>
    <p:sldId id="347" r:id="rId15"/>
    <p:sldId id="354" r:id="rId16"/>
    <p:sldId id="353" r:id="rId17"/>
    <p:sldId id="355" r:id="rId18"/>
    <p:sldId id="358" r:id="rId19"/>
    <p:sldId id="359" r:id="rId20"/>
    <p:sldId id="360" r:id="rId21"/>
    <p:sldId id="345" r:id="rId22"/>
    <p:sldId id="348" r:id="rId23"/>
    <p:sldId id="351" r:id="rId24"/>
    <p:sldId id="361" r:id="rId25"/>
    <p:sldId id="364" r:id="rId26"/>
    <p:sldId id="365" r:id="rId27"/>
    <p:sldId id="338" r:id="rId28"/>
    <p:sldId id="337" r:id="rId29"/>
    <p:sldId id="339" r:id="rId30"/>
    <p:sldId id="340" r:id="rId31"/>
    <p:sldId id="342" r:id="rId32"/>
    <p:sldId id="341" r:id="rId33"/>
    <p:sldId id="343" r:id="rId34"/>
    <p:sldId id="344" r:id="rId35"/>
    <p:sldId id="352" r:id="rId36"/>
    <p:sldId id="336" r:id="rId37"/>
    <p:sldId id="362" r:id="rId38"/>
    <p:sldId id="333" r:id="rId39"/>
    <p:sldId id="334" r:id="rId40"/>
    <p:sldId id="335" r:id="rId41"/>
    <p:sldId id="366" r:id="rId42"/>
    <p:sldId id="265" r:id="rId43"/>
    <p:sldId id="266" r:id="rId44"/>
    <p:sldId id="267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9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00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91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0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55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81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4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98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2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4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829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AEBFC7C-F122-4614-9EA1-B66CC24DEBB4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840F8A-AF9A-49B0-859A-9E4E9C8FA20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51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Подготовка к ЕГЭ по биологии</a:t>
            </a:r>
            <a:br>
              <a:rPr lang="ru-RU" b="1" dirty="0" smtClean="0"/>
            </a:br>
            <a:r>
              <a:rPr lang="ru-RU" b="1" dirty="0" smtClean="0"/>
              <a:t>Задания линии 26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5425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097" y="118753"/>
            <a:ext cx="8260447" cy="62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84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270" y="0"/>
            <a:ext cx="8837409" cy="5019984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37019" y="5245615"/>
          <a:ext cx="2792462" cy="783462"/>
        </p:xfrm>
        <a:graphic>
          <a:graphicData uri="http://schemas.openxmlformats.org/drawingml/2006/table">
            <a:tbl>
              <a:tblPr/>
              <a:tblGrid>
                <a:gridCol w="1255435">
                  <a:extLst>
                    <a:ext uri="{9D8B030D-6E8A-4147-A177-3AD203B41FA5}">
                      <a16:colId xmlns:a16="http://schemas.microsoft.com/office/drawing/2014/main" xmlns="" val="571242904"/>
                    </a:ext>
                  </a:extLst>
                </a:gridCol>
                <a:gridCol w="469321">
                  <a:extLst>
                    <a:ext uri="{9D8B030D-6E8A-4147-A177-3AD203B41FA5}">
                      <a16:colId xmlns:a16="http://schemas.microsoft.com/office/drawing/2014/main" xmlns="" val="4249574228"/>
                    </a:ext>
                  </a:extLst>
                </a:gridCol>
                <a:gridCol w="551453">
                  <a:extLst>
                    <a:ext uri="{9D8B030D-6E8A-4147-A177-3AD203B41FA5}">
                      <a16:colId xmlns:a16="http://schemas.microsoft.com/office/drawing/2014/main" xmlns="" val="1581057592"/>
                    </a:ext>
                  </a:extLst>
                </a:gridCol>
                <a:gridCol w="516253">
                  <a:extLst>
                    <a:ext uri="{9D8B030D-6E8A-4147-A177-3AD203B41FA5}">
                      <a16:colId xmlns:a16="http://schemas.microsoft.com/office/drawing/2014/main" xmlns="" val="2466980412"/>
                    </a:ext>
                  </a:extLst>
                </a:gridCol>
              </a:tblGrid>
              <a:tr h="391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Баллы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0612318"/>
                  </a:ext>
                </a:extLst>
              </a:tr>
              <a:tr h="391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Элементы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5-7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3-4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3548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306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901" y="118753"/>
            <a:ext cx="8435071" cy="673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830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449" y="139101"/>
            <a:ext cx="9361398" cy="622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91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9150" y="254440"/>
            <a:ext cx="10058400" cy="57663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1) правило Бергмана;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2) выработка тепла животным пропорциональна массе (объему) животного;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3) потеря животным тепла пропорциональна площади поверхности его тела;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4) при увеличении размеров животного его объем растет быстрее, чем площадь поверхности его тела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4) при увеличении размеров животного его объем растет пропорционально х</a:t>
            </a:r>
            <a:r>
              <a:rPr lang="ru-RU" baseline="30000" dirty="0"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, а площадь поверхности - пропорционально х</a:t>
            </a:r>
            <a:r>
              <a:rPr lang="ru-RU" baseline="30000" dirty="0"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endParaRPr lang="ru-RU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4) небольшие животные имеют большое соотношение площади поверхности тела к объему;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5) в условиях низких температур окружающей среды за счет увеличения размеров тела животного поддерживается температура его тела даже при увеличенной </a:t>
            </a:r>
            <a:r>
              <a:rPr lang="ru-RU" dirty="0" err="1">
                <a:latin typeface="Arial" panose="020B0604020202020204" pitchFamily="34" charset="0"/>
                <a:ea typeface="Arial" panose="020B0604020202020204" pitchFamily="34" charset="0"/>
              </a:rPr>
              <a:t>теплопотере</a:t>
            </a: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.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326722"/>
              </p:ext>
            </p:extLst>
          </p:nvPr>
        </p:nvGraphicFramePr>
        <p:xfrm>
          <a:off x="6500854" y="5438775"/>
          <a:ext cx="2833151" cy="560832"/>
        </p:xfrm>
        <a:graphic>
          <a:graphicData uri="http://schemas.openxmlformats.org/drawingml/2006/table">
            <a:tbl>
              <a:tblPr/>
              <a:tblGrid>
                <a:gridCol w="1139724">
                  <a:extLst>
                    <a:ext uri="{9D8B030D-6E8A-4147-A177-3AD203B41FA5}">
                      <a16:colId xmlns:a16="http://schemas.microsoft.com/office/drawing/2014/main" xmlns="" val="264123647"/>
                    </a:ext>
                  </a:extLst>
                </a:gridCol>
                <a:gridCol w="517077">
                  <a:extLst>
                    <a:ext uri="{9D8B030D-6E8A-4147-A177-3AD203B41FA5}">
                      <a16:colId xmlns:a16="http://schemas.microsoft.com/office/drawing/2014/main" xmlns="" val="737259332"/>
                    </a:ext>
                  </a:extLst>
                </a:gridCol>
                <a:gridCol w="607565">
                  <a:extLst>
                    <a:ext uri="{9D8B030D-6E8A-4147-A177-3AD203B41FA5}">
                      <a16:colId xmlns:a16="http://schemas.microsoft.com/office/drawing/2014/main" xmlns="" val="1141786965"/>
                    </a:ext>
                  </a:extLst>
                </a:gridCol>
                <a:gridCol w="568785">
                  <a:extLst>
                    <a:ext uri="{9D8B030D-6E8A-4147-A177-3AD203B41FA5}">
                      <a16:colId xmlns:a16="http://schemas.microsoft.com/office/drawing/2014/main" xmlns="" val="370962929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Баллы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530519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Элементы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4-5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0056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144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460" y="355271"/>
            <a:ext cx="10704218" cy="21029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864" y="2458193"/>
            <a:ext cx="5334173" cy="25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082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32509"/>
            <a:ext cx="10058400" cy="553658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1) фитопланктон;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2) фитопланктон является продуцентом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ИЛИ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2) фитопланктон преобразует энергию света и неорганические вещества в биомассу;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3) пирамиду Б;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4) для фитопланктона (зоопланктона) характерна малая биомасса (высокая скорость размножения; короткий жизненный цикл);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5) фитопланктон (зоопланктон) постоянно выедается зоопланктоном (рыбами)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ИЛИ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5) в каждый момент времени биомасса фитопланктона (зоопланктона) ниже, чем у зоопланктона (рыб);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6) при протекании процессов обмена веществ часть энергии рассеивается в виде тепла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ИЛИ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/>
              <a:t>6) организмы тратят энергию на жизнедеятельность (движение; дыхание).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71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398" y="178130"/>
            <a:ext cx="9210570" cy="667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46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385" y="278191"/>
            <a:ext cx="10787545" cy="4023360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300" dirty="0">
                <a:latin typeface="Arial" panose="020B0604020202020204" pitchFamily="34" charset="0"/>
                <a:ea typeface="Arial" panose="020B0604020202020204" pitchFamily="34" charset="0"/>
              </a:rPr>
              <a:t>В XX веке массово применялся пестицид ДДТ для защиты урожая от различных вредителей (насекомых, моллюсков). Одним из следствий применения ДДТ стало исчезновение в Центральной России хищных птиц сапсанов. Причиной вымирания сапсанов явилось негативное воздействие ДДТ на кальциевый обмен в организме птиц. Как сказалось нарушение этого обмена на формирование яиц и развитие эмбрионов? Почему применение пестицидов привело к гибели сапсанов, если токсичная для беспозвоночных концентрация ДДТ была безвредна для птиц?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1262" y="3683162"/>
            <a:ext cx="10870673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Ответ: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1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) истончалась скорлупа у яиц (яйца повреждались в том числе при насиживании);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2) нарушалось костеобразование (работа мышц, свертываемость крови, проведение нервного импульса) у эмбрионов;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3) сапсаны находятся в конце пищевой цепочки (на высоком трофическом уровне);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4) в их организмах накапливается высокая концентрация яда (они получают большую дозу ядов).</a:t>
            </a:r>
          </a:p>
        </p:txBody>
      </p:sp>
    </p:spTree>
    <p:extLst>
      <p:ext uri="{BB962C8B-B14F-4D97-AF65-F5344CB8AC3E}">
        <p14:creationId xmlns:p14="http://schemas.microsoft.com/office/powerpoint/2010/main" val="4057411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652" y="206939"/>
            <a:ext cx="10058400" cy="4023360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При исследовании двадцатилетней динамики численности леммингов на Дальнем Востоке было замечено, что их численность в разные годы то возрастала, то сокращалась (см. график). Проявлением какого эволюционного фактора является данный пример? Назовите не менее двух причин, в результате которых возникает данное явление. Что происходило с генофондом популяции леммингов в те годы, когда их численность снижалась до 10–20 особей на 1 га? Чем такое изменение генофонда может быть опасно для дальнейшей эволюции вида?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4504" y="2803652"/>
            <a:ext cx="6668147" cy="341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21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964" y="199384"/>
            <a:ext cx="1157723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Задания линии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26.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Проверяемые элементы содержания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«Общая биология»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среднего общего образования (профильный уровень) и включают следующие содержательные разделы кодификатора: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Клетка как биологическая система»,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Организм как биологическая система»,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Теория эволюции. Развитие жизни на Земле»,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Экосистемы и присущие им закономерности»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линии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высокого уровня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сложности, оцениваются в 3 балла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представлены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контекстной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форме.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Задания линии 26 относятся 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заданиям поискового типа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 эти задания последние годы добавляют рисунки. 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364" y="5612461"/>
            <a:ext cx="9155322" cy="7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91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32509"/>
            <a:ext cx="10058400" cy="5536585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/>
              <a:t>1) популяционные волны («волны жизни») ИЛИ дрейф генов; </a:t>
            </a:r>
          </a:p>
          <a:p>
            <a:r>
              <a:rPr lang="ru-RU" sz="2800" dirty="0"/>
              <a:t>2) периодические изменения количества пищи; </a:t>
            </a:r>
          </a:p>
          <a:p>
            <a:r>
              <a:rPr lang="ru-RU" sz="2800" dirty="0"/>
              <a:t>3) резкие изменения климатических факторов;</a:t>
            </a:r>
          </a:p>
          <a:p>
            <a:r>
              <a:rPr lang="ru-RU" sz="2800" dirty="0"/>
              <a:t>4) периодические изменения численности хищников (паразитов, болезней); </a:t>
            </a:r>
          </a:p>
          <a:p>
            <a:r>
              <a:rPr lang="ru-RU" sz="2800" dirty="0"/>
              <a:t>5) при снижении численности генофонд обеднялся (снижалось генетическое разнообразие в популяции); </a:t>
            </a:r>
          </a:p>
          <a:p>
            <a:r>
              <a:rPr lang="ru-RU" sz="2800" dirty="0"/>
              <a:t>6) низкий уровень генетического разнообразия снижает приспособленность вида к изменениям окружающей среды (при изменении условий среды может привести к вымиранию вида).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022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Задания линии 26 из темы </a:t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«Теория эволюции. Развитие жизни на Земле».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7150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121" b="70037"/>
          <a:stretch/>
        </p:blipFill>
        <p:spPr>
          <a:xfrm>
            <a:off x="441850" y="1719314"/>
            <a:ext cx="11204810" cy="311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16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29963"/>
          <a:stretch/>
        </p:blipFill>
        <p:spPr>
          <a:xfrm>
            <a:off x="453725" y="130630"/>
            <a:ext cx="11246255" cy="672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2029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8769" y="313817"/>
            <a:ext cx="10336283" cy="4023360"/>
          </a:xfrm>
          <a:solidFill>
            <a:schemeClr val="bg1"/>
          </a:solidFill>
        </p:spPr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В современной биологии существует концепция гандикапа, согласно которой вредные для выживания признаки, например длинный хвост у павлина, могут демонстрировать качество генома самца. Благодаря какой форме естественного отбора возможно сохранение данного признака? Почему данный признак сохраняется у павлина? Как связано наличие длинного хвоста с качеством генотипа самца?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66897" y="2728241"/>
            <a:ext cx="1042653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Ответ: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Arial" panose="020B0604020202020204" pitchFamily="34" charset="0"/>
                <a:ea typeface="Arial" panose="020B0604020202020204" pitchFamily="34" charset="0"/>
              </a:rPr>
              <a:t>1</a:t>
            </a: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) половой отбор;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2) наличие длинного хвоста повышает вероятность спаривания для самца (павлина с длинным хвостом чаще выбирают самки);</a:t>
            </a:r>
            <a:b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3) длинный хвост - признак высокого качества генотипа самца;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Arial" panose="020B0604020202020204" pitchFamily="34" charset="0"/>
                <a:ea typeface="Arial" panose="020B0604020202020204" pitchFamily="34" charset="0"/>
              </a:rPr>
              <a:t>4) при наличии длинного хвоста самцу необходимо обладать признаками, повышающими его жизнеспособность (быстрое обнаружение хищника, умение скрываться, быстрая реакция и др.).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202434"/>
              </p:ext>
            </p:extLst>
          </p:nvPr>
        </p:nvGraphicFramePr>
        <p:xfrm>
          <a:off x="6429787" y="5404468"/>
          <a:ext cx="2892344" cy="6309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7806">
                  <a:extLst>
                    <a:ext uri="{9D8B030D-6E8A-4147-A177-3AD203B41FA5}">
                      <a16:colId xmlns:a16="http://schemas.microsoft.com/office/drawing/2014/main" xmlns="" val="3721158717"/>
                    </a:ext>
                  </a:extLst>
                </a:gridCol>
                <a:gridCol w="518806">
                  <a:extLst>
                    <a:ext uri="{9D8B030D-6E8A-4147-A177-3AD203B41FA5}">
                      <a16:colId xmlns:a16="http://schemas.microsoft.com/office/drawing/2014/main" xmlns="" val="585202381"/>
                    </a:ext>
                  </a:extLst>
                </a:gridCol>
                <a:gridCol w="492866">
                  <a:extLst>
                    <a:ext uri="{9D8B030D-6E8A-4147-A177-3AD203B41FA5}">
                      <a16:colId xmlns:a16="http://schemas.microsoft.com/office/drawing/2014/main" xmlns="" val="2850357720"/>
                    </a:ext>
                  </a:extLst>
                </a:gridCol>
                <a:gridCol w="492866">
                  <a:extLst>
                    <a:ext uri="{9D8B030D-6E8A-4147-A177-3AD203B41FA5}">
                      <a16:colId xmlns:a16="http://schemas.microsoft.com/office/drawing/2014/main" xmlns="" val="226812119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Баллы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392334366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Элементы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2-3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783750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448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03" y="1516887"/>
            <a:ext cx="10132803" cy="339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12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399" y="325691"/>
            <a:ext cx="10058400" cy="590885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1) форма естественного отбора — стабилизирующий (балансирующий; отбор в пользу 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гетерозигот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2) люди без анемии имеют генотип АА (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гомозигота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 по доминантному признаку);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3) фенотипы людей без анемии частично отсеиваются естественным отбором;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4) такие люди часто погибают от малярии;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5) люди с легкой формой анемии имеют генотип 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Аа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 (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гетерозигота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);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6) фенотипы людей с легкой формой анемии поддерживаются естественным отбором;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7) такие люди выживают при заражении малярией (и не умирают от серповидно-клеточной анемии).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921810" y="5640655"/>
          <a:ext cx="2744704" cy="712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9601">
                  <a:extLst>
                    <a:ext uri="{9D8B030D-6E8A-4147-A177-3AD203B41FA5}">
                      <a16:colId xmlns:a16="http://schemas.microsoft.com/office/drawing/2014/main" xmlns="" val="1676513181"/>
                    </a:ext>
                  </a:extLst>
                </a:gridCol>
                <a:gridCol w="514632">
                  <a:extLst>
                    <a:ext uri="{9D8B030D-6E8A-4147-A177-3AD203B41FA5}">
                      <a16:colId xmlns:a16="http://schemas.microsoft.com/office/drawing/2014/main" xmlns="" val="757408701"/>
                    </a:ext>
                  </a:extLst>
                </a:gridCol>
                <a:gridCol w="343088">
                  <a:extLst>
                    <a:ext uri="{9D8B030D-6E8A-4147-A177-3AD203B41FA5}">
                      <a16:colId xmlns:a16="http://schemas.microsoft.com/office/drawing/2014/main" xmlns="" val="3722547651"/>
                    </a:ext>
                  </a:extLst>
                </a:gridCol>
                <a:gridCol w="357383">
                  <a:extLst>
                    <a:ext uri="{9D8B030D-6E8A-4147-A177-3AD203B41FA5}">
                      <a16:colId xmlns:a16="http://schemas.microsoft.com/office/drawing/2014/main" xmlns="" val="4149337377"/>
                    </a:ext>
                  </a:extLst>
                </a:gridCol>
              </a:tblGrid>
              <a:tr h="356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Баллы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485450944"/>
                  </a:ext>
                </a:extLst>
              </a:tr>
              <a:tr h="356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Элементы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5-7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3848854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858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4399" y="169656"/>
            <a:ext cx="8501424" cy="605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25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652" y="290065"/>
            <a:ext cx="10058400" cy="4899451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1) дрейф генов (эффект основателя, сериальный эффект основателя);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2) люди мигрировали на новые территории небольшими группами;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3) в небольших группах не было представлено всё разнообразие аллелей материнской (исходной) популяции (была низкая </a:t>
            </a:r>
            <a:r>
              <a:rPr lang="ru-RU" dirty="0" err="1">
                <a:latin typeface="Arial" panose="020B0604020202020204" pitchFamily="34" charset="0"/>
                <a:ea typeface="Arial" panose="020B0604020202020204" pitchFamily="34" charset="0"/>
              </a:rPr>
              <a:t>гетерозиготность</a:t>
            </a: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3) при миграции сохранялись не все аллели материнской популяции;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4) Америку последовательно заселили позже всего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4) популяция, мигрировавшая в Америку, уже обладала низкой </a:t>
            </a:r>
            <a:r>
              <a:rPr lang="ru-RU" dirty="0" err="1">
                <a:latin typeface="Arial" panose="020B0604020202020204" pitchFamily="34" charset="0"/>
                <a:ea typeface="Arial" panose="020B0604020202020204" pitchFamily="34" charset="0"/>
              </a:rPr>
              <a:t>гетерозиготностью</a:t>
            </a: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5) миграции в Австралию и Америку происходили независимо друг от друга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5) люди параллельно заселяли Австралию и Америку;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5) популяции, мигрировавшие в Австралию и Америку, имели различный генофонд;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ea typeface="Arial" panose="020B0604020202020204" pitchFamily="34" charset="0"/>
              </a:rPr>
              <a:t>6) при заселении терялись различные аллели (аллели разных генов).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780081"/>
              </p:ext>
            </p:extLst>
          </p:nvPr>
        </p:nvGraphicFramePr>
        <p:xfrm>
          <a:off x="7350826" y="5367523"/>
          <a:ext cx="2696916" cy="630936"/>
        </p:xfrm>
        <a:graphic>
          <a:graphicData uri="http://schemas.openxmlformats.org/drawingml/2006/table">
            <a:tbl>
              <a:tblPr/>
              <a:tblGrid>
                <a:gridCol w="1311682">
                  <a:extLst>
                    <a:ext uri="{9D8B030D-6E8A-4147-A177-3AD203B41FA5}">
                      <a16:colId xmlns:a16="http://schemas.microsoft.com/office/drawing/2014/main" xmlns="" val="3135835886"/>
                    </a:ext>
                  </a:extLst>
                </a:gridCol>
                <a:gridCol w="490348">
                  <a:extLst>
                    <a:ext uri="{9D8B030D-6E8A-4147-A177-3AD203B41FA5}">
                      <a16:colId xmlns:a16="http://schemas.microsoft.com/office/drawing/2014/main" xmlns="" val="1395783606"/>
                    </a:ext>
                  </a:extLst>
                </a:gridCol>
                <a:gridCol w="551642">
                  <a:extLst>
                    <a:ext uri="{9D8B030D-6E8A-4147-A177-3AD203B41FA5}">
                      <a16:colId xmlns:a16="http://schemas.microsoft.com/office/drawing/2014/main" xmlns="" val="3112273020"/>
                    </a:ext>
                  </a:extLst>
                </a:gridCol>
                <a:gridCol w="343244">
                  <a:extLst>
                    <a:ext uri="{9D8B030D-6E8A-4147-A177-3AD203B41FA5}">
                      <a16:colId xmlns:a16="http://schemas.microsoft.com/office/drawing/2014/main" xmlns="" val="2826427315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Баллы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90777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Элементы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5-6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3-4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6346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07380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827" y="165016"/>
            <a:ext cx="8847870" cy="621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6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964" y="199384"/>
            <a:ext cx="11577233" cy="53707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/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Благодаря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визуализации заданий и продуманным формулировкам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вопросов поискового характера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они трансформировались в полноценные 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исследовательские биологические задачи проблемно-поисковой направленности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Для выполнения этих заданий учащиеся должны владеть мыслительными операциями: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сравнение, анализ, синтез, абстрагирование, идеализация, моделирование.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Задания проверяют умения применять теоретические знания для объяснения явлений и процессов из эволюционной биологии и экологии 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привлечением знаний по химии, физике, географии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612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506" y="308758"/>
            <a:ext cx="10918174" cy="556033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1) дрейф генов (эффект основателя; сериальный эффект основателя);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2) люди мигрировали на новые территории небольшими группами;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3) в небольших группах не было представлено всё разнообразие аллелей материнской (исходной) популяции (была низкая 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гетерозиготность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3) при миграции сохранялись </a:t>
            </a:r>
            <a:r>
              <a:rPr lang="ru-RU" sz="2400" dirty="0" err="1">
                <a:latin typeface="Arial" panose="020B0604020202020204" pitchFamily="34" charset="0"/>
                <a:ea typeface="Arial" panose="020B0604020202020204" pitchFamily="34" charset="0"/>
              </a:rPr>
              <a:t>сохранялись</a:t>
            </a: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 не все аллели материнской популяции;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4) мутационный процесс;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5) новые мутации повышают разнообразие аллелей в популяциях;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6) миграции (поток генов);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7) за счёт миграций (потока генов) в популяции попадают новые варианты аллелей.</a:t>
            </a:r>
          </a:p>
          <a:p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971076"/>
              </p:ext>
            </p:extLst>
          </p:nvPr>
        </p:nvGraphicFramePr>
        <p:xfrm>
          <a:off x="6548480" y="5373794"/>
          <a:ext cx="2916154" cy="630936"/>
        </p:xfrm>
        <a:graphic>
          <a:graphicData uri="http://schemas.openxmlformats.org/drawingml/2006/table">
            <a:tbl>
              <a:tblPr/>
              <a:tblGrid>
                <a:gridCol w="1368546">
                  <a:extLst>
                    <a:ext uri="{9D8B030D-6E8A-4147-A177-3AD203B41FA5}">
                      <a16:colId xmlns:a16="http://schemas.microsoft.com/office/drawing/2014/main" xmlns="" val="3324929995"/>
                    </a:ext>
                  </a:extLst>
                </a:gridCol>
                <a:gridCol w="511606">
                  <a:extLst>
                    <a:ext uri="{9D8B030D-6E8A-4147-A177-3AD203B41FA5}">
                      <a16:colId xmlns:a16="http://schemas.microsoft.com/office/drawing/2014/main" xmlns="" val="13421198"/>
                    </a:ext>
                  </a:extLst>
                </a:gridCol>
                <a:gridCol w="486026">
                  <a:extLst>
                    <a:ext uri="{9D8B030D-6E8A-4147-A177-3AD203B41FA5}">
                      <a16:colId xmlns:a16="http://schemas.microsoft.com/office/drawing/2014/main" xmlns="" val="4083239279"/>
                    </a:ext>
                  </a:extLst>
                </a:gridCol>
                <a:gridCol w="549976">
                  <a:extLst>
                    <a:ext uri="{9D8B030D-6E8A-4147-A177-3AD203B41FA5}">
                      <a16:colId xmlns:a16="http://schemas.microsoft.com/office/drawing/2014/main" xmlns="" val="752278979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Баллы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589189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Элементы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6-7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4-5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2-3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4935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9225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080" y="172192"/>
            <a:ext cx="8799987" cy="612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959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5404" y="195063"/>
            <a:ext cx="10058400" cy="537446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1) дрейф генов (эффект бутылочного горлышка);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2) современная популяция морских слонов сформировалась из небольшой группы особей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2) численность морских слонов резко снизилась в период с 1835 по 1950 год;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3) в небольшой группе особей было невысокое генетическое разнообразие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3) большая часть генетического разнообразия была утеряна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3) в небольшой группе особей действие случайных факторов (эффективность дрейфа генов) выше;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4) морских слонов интенсивно отлавливали охотники;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5) мутационный процесс;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>
                <a:latin typeface="Arial" panose="020B0604020202020204" pitchFamily="34" charset="0"/>
                <a:ea typeface="Arial" panose="020B0604020202020204" pitchFamily="34" charset="0"/>
              </a:rPr>
              <a:t>6) комбинативная изменчивость.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31046"/>
              </p:ext>
            </p:extLst>
          </p:nvPr>
        </p:nvGraphicFramePr>
        <p:xfrm>
          <a:off x="7299097" y="5321876"/>
          <a:ext cx="2794928" cy="630936"/>
        </p:xfrm>
        <a:graphic>
          <a:graphicData uri="http://schemas.openxmlformats.org/drawingml/2006/table">
            <a:tbl>
              <a:tblPr/>
              <a:tblGrid>
                <a:gridCol w="1359351">
                  <a:extLst>
                    <a:ext uri="{9D8B030D-6E8A-4147-A177-3AD203B41FA5}">
                      <a16:colId xmlns:a16="http://schemas.microsoft.com/office/drawing/2014/main" xmlns="" val="1356766304"/>
                    </a:ext>
                  </a:extLst>
                </a:gridCol>
                <a:gridCol w="508169">
                  <a:extLst>
                    <a:ext uri="{9D8B030D-6E8A-4147-A177-3AD203B41FA5}">
                      <a16:colId xmlns:a16="http://schemas.microsoft.com/office/drawing/2014/main" xmlns="" val="1759148288"/>
                    </a:ext>
                  </a:extLst>
                </a:gridCol>
                <a:gridCol w="571690">
                  <a:extLst>
                    <a:ext uri="{9D8B030D-6E8A-4147-A177-3AD203B41FA5}">
                      <a16:colId xmlns:a16="http://schemas.microsoft.com/office/drawing/2014/main" xmlns="" val="3520701863"/>
                    </a:ext>
                  </a:extLst>
                </a:gridCol>
                <a:gridCol w="355718">
                  <a:extLst>
                    <a:ext uri="{9D8B030D-6E8A-4147-A177-3AD203B41FA5}">
                      <a16:colId xmlns:a16="http://schemas.microsoft.com/office/drawing/2014/main" xmlns="" val="82796109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Баллы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659650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Элементы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5-6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3-4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2</a:t>
                      </a: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2251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5795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478" y="1"/>
            <a:ext cx="84564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931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88" y="100061"/>
            <a:ext cx="10058400" cy="603948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1) человек перешёл на 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прямохождение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 (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бипедия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; бипедализм; двуногое хождение; передвижение на двух ногах);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2) бедренная кость;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3) большая берцовая кость (большеберцовая кость);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4) надколенник (коленная чашечка);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5) для 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афарского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 австралопитека была характерна 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бипедия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5) 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афарский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 австралопитек был двуногим существом (передвигался на двух ногах);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6) кости в коленном суставе австралопитека (</a:t>
            </a:r>
            <a:r>
              <a:rPr lang="ru-RU" sz="3000" dirty="0" err="1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афарского</a:t>
            </a:r>
            <a:r>
              <a:rPr lang="ru-RU" sz="30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 австралопитека) расположены под углом.</a:t>
            </a:r>
            <a:endParaRPr lang="ru-RU" sz="3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612868"/>
              </p:ext>
            </p:extLst>
          </p:nvPr>
        </p:nvGraphicFramePr>
        <p:xfrm>
          <a:off x="7968940" y="5533778"/>
          <a:ext cx="2600098" cy="590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0049">
                  <a:extLst>
                    <a:ext uri="{9D8B030D-6E8A-4147-A177-3AD203B41FA5}">
                      <a16:colId xmlns:a16="http://schemas.microsoft.com/office/drawing/2014/main" xmlns="" val="1833002041"/>
                    </a:ext>
                  </a:extLst>
                </a:gridCol>
                <a:gridCol w="485999">
                  <a:extLst>
                    <a:ext uri="{9D8B030D-6E8A-4147-A177-3AD203B41FA5}">
                      <a16:colId xmlns:a16="http://schemas.microsoft.com/office/drawing/2014/main" xmlns="" val="3339291311"/>
                    </a:ext>
                  </a:extLst>
                </a:gridCol>
                <a:gridCol w="400950">
                  <a:extLst>
                    <a:ext uri="{9D8B030D-6E8A-4147-A177-3AD203B41FA5}">
                      <a16:colId xmlns:a16="http://schemas.microsoft.com/office/drawing/2014/main" xmlns="" val="3354325120"/>
                    </a:ext>
                  </a:extLst>
                </a:gridCol>
                <a:gridCol w="413100">
                  <a:extLst>
                    <a:ext uri="{9D8B030D-6E8A-4147-A177-3AD203B41FA5}">
                      <a16:colId xmlns:a16="http://schemas.microsoft.com/office/drawing/2014/main" xmlns="" val="167656247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Баллы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03065304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Элементы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4-5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0" marB="0"/>
                </a:tc>
                <a:extLst>
                  <a:ext uri="{0D108BD9-81ED-4DB2-BD59-A6C34878D82A}">
                    <a16:rowId xmlns:a16="http://schemas.microsoft.com/office/drawing/2014/main" xmlns="" val="2433463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2781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41" y="201694"/>
            <a:ext cx="9447209" cy="2422752"/>
          </a:xfrm>
          <a:prstGeom prst="rect">
            <a:avLst/>
          </a:prstGeom>
        </p:spPr>
      </p:pic>
      <p:pic>
        <p:nvPicPr>
          <p:cNvPr id="5" name="image134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173007" y="2738066"/>
            <a:ext cx="4688458" cy="411993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3854644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4132" y="178131"/>
            <a:ext cx="10338658" cy="5997038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1) Гондвана (на суперконтиненте Гондвана);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2) сначала отделились Африка и Мадагаскар;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3) после отделилась Новая Зеландия (Океания);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4) затем отделились Австралия и Южная Америка;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5) теория дрейфа континентов (теория движения литосферных плит);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6) биогеографические доказательства;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7) животные могут передвигаться на большие расстояния (покидать изначальный ареал)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7) животные могут заселять одну территорию несколько раз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ИЛИ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latin typeface="Arial" panose="020B0604020202020204" pitchFamily="34" charset="0"/>
                <a:ea typeface="Arial" panose="020B0604020202020204" pitchFamily="34" charset="0"/>
              </a:rPr>
              <a:t>7) животные могут полностью вымереть на определённой территории.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606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155" y="1759143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Новые задания 26 линии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968047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9964" y="254475"/>
            <a:ext cx="11577233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В 2026 учебном году будет уделяться внимание «освоению филогенетической систематики в целях решения задач по эволюции органического мира» (из метод. рекомендаций 2025 года стр. 33-38).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Понятие «филогенетическое древо» и тема «Современные методы построения филогенетических деревьев» рассматривается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ФРП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биологии (углубленный уровень) в теме 3. Макроэволюция и ее результаты.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276" y="4224793"/>
            <a:ext cx="8561219" cy="8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916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12" y="232805"/>
            <a:ext cx="11242539" cy="4659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12" y="5051713"/>
            <a:ext cx="11321294" cy="180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92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634" y="296883"/>
            <a:ext cx="11530940" cy="593766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201168" lvl="1" indent="0">
              <a:buNone/>
            </a:pPr>
            <a:r>
              <a:rPr lang="ru-RU" sz="2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Утвердились </a:t>
            </a:r>
            <a:r>
              <a:rPr lang="ru-RU" sz="3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функциональный и системный подходы </a:t>
            </a:r>
            <a:r>
              <a:rPr lang="ru-RU" sz="30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формулировке условий задания и вопросов к ним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201168" lvl="1" indent="0">
              <a:buNone/>
            </a:pPr>
            <a:r>
              <a:rPr lang="ru-RU" sz="30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0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Для </a:t>
            </a:r>
            <a:r>
              <a:rPr lang="ru-RU" sz="30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оценки заданий линии 26 в эталоне предлагается </a:t>
            </a:r>
            <a:r>
              <a:rPr lang="ru-RU" sz="3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примерный правильный ответ и указывается: «допускаются иные формулировки ответа, не искажающие его смысла». </a:t>
            </a:r>
            <a:endParaRPr lang="ru-RU" sz="30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01168" lvl="1" indent="0">
              <a:buNone/>
            </a:pPr>
            <a:r>
              <a:rPr lang="ru-RU" sz="3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endParaRPr lang="ru-RU" sz="3000" b="1" dirty="0" smtClean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201168" lvl="1" indent="0">
              <a:buNone/>
            </a:pPr>
            <a:r>
              <a:rPr lang="ru-RU" sz="3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этом случае правильный </a:t>
            </a:r>
            <a:r>
              <a:rPr lang="ru-RU" sz="30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ответ может быть дан, иными словами, и иной логике изложения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</a:p>
          <a:p>
            <a:pPr marL="201168" lvl="1" indent="0">
              <a:buNone/>
            </a:pPr>
            <a:endParaRPr lang="ru-RU" sz="3000" dirty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lvl="0" indent="0"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2025 году у выпускников наибольшие затруднения вызвали задания по </a:t>
            </a:r>
            <a:r>
              <a:rPr lang="ru-RU" sz="3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микроэволюции</a:t>
            </a:r>
            <a:r>
              <a:rPr lang="ru-RU" sz="3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Анализ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результатов показывает, что задания линии 26 являются самыми трудными для всех групп выпускников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(процент выполнения в среднем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15%).</a:t>
            </a:r>
          </a:p>
          <a:p>
            <a:pPr marL="201168" lvl="1" indent="0">
              <a:buNone/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540859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173" y="0"/>
            <a:ext cx="5989308" cy="5230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173" y="5230357"/>
            <a:ext cx="6654327" cy="162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939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1654" y="1664141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Благодарю за внимание.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6916327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492" cy="6710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95850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3"/>
          <a:stretch/>
        </p:blipFill>
        <p:spPr bwMode="auto">
          <a:xfrm>
            <a:off x="1137425" y="0"/>
            <a:ext cx="9655444" cy="5027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425" y="4867240"/>
            <a:ext cx="9655444" cy="210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5349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31" y="0"/>
            <a:ext cx="106910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3974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356" y="396984"/>
            <a:ext cx="8534400" cy="5896938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3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действия при ответе:</a:t>
            </a:r>
            <a:endParaRPr lang="ru-RU" sz="3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прочитайте задание.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рассмотрите изображение (при наличии).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Вспомните содержание терминов, встречающихся в условии.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Выясните о каких биологических объектах, явлениях процессах идет речь.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Проанализируйте вопросы к заданию.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Сформулируйте развернутый, грамотный и </a:t>
            </a:r>
            <a:endParaRPr lang="ru-RU" sz="33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четкий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 на каждый  поставленный </a:t>
            </a:r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вопрос.</a:t>
            </a: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Внимательно </a:t>
            </a:r>
            <a:r>
              <a:rPr lang="ru-RU" sz="3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проверьте ответ.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4713" y="3491345"/>
            <a:ext cx="4045253" cy="269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27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483" y="296621"/>
            <a:ext cx="8534400" cy="5308531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Трудности выявленные у обучающихся при решении:</a:t>
            </a: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.Задания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требующие интеграции знаний из разных разделов курсов биологии.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.Владение письменной речью, где необходимо пояснение ответа, знание и правильное употребление терминов.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0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.Слабая аргументация ответа.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7958" y="3686426"/>
            <a:ext cx="4504042" cy="269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74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234" y="100361"/>
            <a:ext cx="8748638" cy="573042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ошибки в ответе: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1.Экзаменуемые невнимательно читают или не выполняют все требования условия задания, допускают небрежность в записи ответов.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2.Ответ не соответствует заданному вопросу или при наличии в ответе 1-2 правильных элементов из эталона, ответ содержит грубые биологические ошибки.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3.Дается общая характеристика объектов, процессов и явлений без пояснения, конкретизации или ответ содержит общие рассуждения, напрямую не соответствующие заданию, без понимания сущности рисунка или графика.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4.В своих ответах указывают сведения не содержащиеся в эталоне, как дополнительную информацию, которая не оценивается экспертом.</a:t>
            </a:r>
          </a:p>
          <a:p>
            <a:pPr marL="4572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5.Ответ отсутствует.</a:t>
            </a:r>
          </a:p>
          <a:p>
            <a:endParaRPr lang="ru-RU" dirty="0"/>
          </a:p>
        </p:txBody>
      </p:sp>
      <p:pic>
        <p:nvPicPr>
          <p:cNvPr id="1026" name="Picture 2" descr="Сессия провалена: что делать, если не сдала экзамен в универе | the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872" y="3192482"/>
            <a:ext cx="3131127" cy="313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3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9502" y="167268"/>
            <a:ext cx="11329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Задачи линии 26 из раздела </a:t>
            </a:r>
          </a:p>
          <a:p>
            <a:pPr algn="ctr"/>
            <a:r>
              <a:rPr lang="ru-RU" sz="2800" b="1" dirty="0" smtClean="0"/>
              <a:t>«Экосистемы и присущие им закономерности» </a:t>
            </a:r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9502" y="1774814"/>
            <a:ext cx="62892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302A3E"/>
                </a:solidFill>
                <a:latin typeface="Nunito"/>
              </a:rPr>
              <a:t>У растений, обитающих в пустынях, развиваются многочисленные адаптации. Так, у акации развиваются корни двух типов: на глубинах до 1 метра и глубинах ниже 6 метров. </a:t>
            </a:r>
            <a:endParaRPr lang="ru-RU" sz="2000" dirty="0" smtClean="0">
              <a:solidFill>
                <a:srgbClr val="302A3E"/>
              </a:solidFill>
              <a:latin typeface="Nunito"/>
            </a:endParaRPr>
          </a:p>
          <a:p>
            <a:pPr algn="just"/>
            <a:r>
              <a:rPr lang="ru-RU" sz="2000" dirty="0" smtClean="0">
                <a:solidFill>
                  <a:srgbClr val="302A3E"/>
                </a:solidFill>
                <a:latin typeface="Nunito"/>
              </a:rPr>
              <a:t>Почему </a:t>
            </a:r>
            <a:r>
              <a:rPr lang="ru-RU" sz="2000" dirty="0">
                <a:solidFill>
                  <a:srgbClr val="302A3E"/>
                </a:solidFill>
                <a:latin typeface="Nunito"/>
              </a:rPr>
              <a:t>у акации развивается два типа корней? Почему корни почти не развиваются на глубине 1-6 метров? </a:t>
            </a:r>
            <a:endParaRPr lang="ru-RU" sz="2000" dirty="0" smtClean="0">
              <a:solidFill>
                <a:srgbClr val="302A3E"/>
              </a:solidFill>
              <a:latin typeface="Nunito"/>
            </a:endParaRPr>
          </a:p>
          <a:p>
            <a:pPr algn="just"/>
            <a:r>
              <a:rPr lang="ru-RU" sz="2000" dirty="0" smtClean="0">
                <a:solidFill>
                  <a:srgbClr val="302A3E"/>
                </a:solidFill>
                <a:latin typeface="Nunito"/>
              </a:rPr>
              <a:t>У </a:t>
            </a:r>
            <a:r>
              <a:rPr lang="ru-RU" sz="2000" dirty="0">
                <a:solidFill>
                  <a:srgbClr val="302A3E"/>
                </a:solidFill>
                <a:latin typeface="Nunito"/>
              </a:rPr>
              <a:t>пустынных акаций по сравнению с акациями умеренных широт на листьях развивается густое </a:t>
            </a:r>
            <a:r>
              <a:rPr lang="ru-RU" sz="2000" dirty="0" err="1">
                <a:solidFill>
                  <a:srgbClr val="302A3E"/>
                </a:solidFill>
                <a:latin typeface="Nunito"/>
              </a:rPr>
              <a:t>опушение</a:t>
            </a:r>
            <a:r>
              <a:rPr lang="ru-RU" sz="2000" dirty="0">
                <a:solidFill>
                  <a:srgbClr val="302A3E"/>
                </a:solidFill>
                <a:latin typeface="Nunito"/>
              </a:rPr>
              <a:t> из трихом (волосков). </a:t>
            </a:r>
            <a:endParaRPr lang="ru-RU" sz="2000" dirty="0" smtClean="0">
              <a:solidFill>
                <a:srgbClr val="302A3E"/>
              </a:solidFill>
              <a:latin typeface="Nunito"/>
            </a:endParaRPr>
          </a:p>
          <a:p>
            <a:pPr algn="just"/>
            <a:r>
              <a:rPr lang="ru-RU" sz="2000" dirty="0" smtClean="0">
                <a:solidFill>
                  <a:srgbClr val="302A3E"/>
                </a:solidFill>
                <a:latin typeface="Nunito"/>
              </a:rPr>
              <a:t>Как </a:t>
            </a:r>
            <a:r>
              <a:rPr lang="ru-RU" sz="2000" dirty="0">
                <a:solidFill>
                  <a:srgbClr val="302A3E"/>
                </a:solidFill>
                <a:latin typeface="Nunito"/>
              </a:rPr>
              <a:t>можно объяснить описанную адаптацию? </a:t>
            </a:r>
            <a:endParaRPr lang="ru-RU" sz="2000" dirty="0" smtClean="0">
              <a:solidFill>
                <a:srgbClr val="302A3E"/>
              </a:solidFill>
              <a:latin typeface="Nunito"/>
            </a:endParaRPr>
          </a:p>
          <a:p>
            <a:pPr algn="just"/>
            <a:r>
              <a:rPr lang="ru-RU" sz="2000" dirty="0" smtClean="0">
                <a:solidFill>
                  <a:srgbClr val="302A3E"/>
                </a:solidFill>
                <a:latin typeface="Nunito"/>
              </a:rPr>
              <a:t>Для </a:t>
            </a:r>
            <a:r>
              <a:rPr lang="ru-RU" sz="2000" dirty="0">
                <a:solidFill>
                  <a:srgbClr val="302A3E"/>
                </a:solidFill>
                <a:latin typeface="Nunito"/>
              </a:rPr>
              <a:t>чего необходима такая адаптация?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033" y="1935678"/>
            <a:ext cx="5134989" cy="3146382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bg2">
                <a:lumMod val="50000"/>
              </a:schemeClr>
            </a:contourClr>
          </a:sp3d>
        </p:spPr>
      </p:pic>
    </p:spTree>
    <p:extLst>
      <p:ext uri="{BB962C8B-B14F-4D97-AF65-F5344CB8AC3E}">
        <p14:creationId xmlns:p14="http://schemas.microsoft.com/office/powerpoint/2010/main" val="3951081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2890" y="261841"/>
            <a:ext cx="11273883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250" b="1" dirty="0">
                <a:solidFill>
                  <a:srgbClr val="302A3E"/>
                </a:solidFill>
                <a:latin typeface="Nunito"/>
              </a:rPr>
              <a:t>Элементы ключа: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1) корни, расположенные на глубине до 1 метра, поглощают дождевую воду (росу)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ИЛИ 1) корни, расположенные на глубине до 1 метра, поглощают воду с поверхности земли (из поверхностного слоя земли);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2) глубокие корни поглощают воду из подземных источников (ключей; подземных ручьев; грунтовых вод);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3) на уровне 1-6 метров отсутствует влага (вода)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ИЛИ 3) почва на уровне 1-6 метров сухая;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4) трихомы конденсируют (впитывают) влагу с листа (задерживают воду; уменьшают транспирацию)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ИЛИ 4) трихомы отражают часть солнечных лучей, нагревающих лист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ИЛИ 4) трихомы создают на поверхности листа </a:t>
            </a:r>
            <a:r>
              <a:rPr lang="ru-RU" sz="2250" dirty="0" err="1">
                <a:solidFill>
                  <a:srgbClr val="302A3E"/>
                </a:solidFill>
                <a:latin typeface="Nunito"/>
              </a:rPr>
              <a:t>термоизолирующую</a:t>
            </a:r>
            <a:r>
              <a:rPr lang="ru-RU" sz="2250" dirty="0">
                <a:solidFill>
                  <a:srgbClr val="302A3E"/>
                </a:solidFill>
                <a:latin typeface="Nunito"/>
              </a:rPr>
              <a:t> воздушную подушку/прослойку;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5) адаптация необходима для экономии влаги растением</a:t>
            </a:r>
            <a:r>
              <a:rPr lang="ru-RU" sz="2250" dirty="0"/>
              <a:t/>
            </a:r>
            <a:br>
              <a:rPr lang="ru-RU" sz="2250" dirty="0"/>
            </a:br>
            <a:r>
              <a:rPr lang="ru-RU" sz="2250" dirty="0">
                <a:solidFill>
                  <a:srgbClr val="302A3E"/>
                </a:solidFill>
                <a:latin typeface="Nunito"/>
              </a:rPr>
              <a:t>ИЛИ 5) адаптация необходима для защиты растения от перегревания (избытка солнечного света; выгорания хлорофилла).</a:t>
            </a:r>
            <a:endParaRPr lang="ru-RU" sz="2250" dirty="0"/>
          </a:p>
        </p:txBody>
      </p:sp>
    </p:spTree>
    <p:extLst>
      <p:ext uri="{BB962C8B-B14F-4D97-AF65-F5344CB8AC3E}">
        <p14:creationId xmlns:p14="http://schemas.microsoft.com/office/powerpoint/2010/main" val="298879514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2350</TotalTime>
  <Words>1514</Words>
  <Application>Microsoft Office PowerPoint</Application>
  <PresentationFormat>Широкоэкранный</PresentationFormat>
  <Paragraphs>220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0" baseType="lpstr">
      <vt:lpstr>Arial</vt:lpstr>
      <vt:lpstr>Calibri</vt:lpstr>
      <vt:lpstr>Calibri Light</vt:lpstr>
      <vt:lpstr>Nunito</vt:lpstr>
      <vt:lpstr>Times New Roman</vt:lpstr>
      <vt:lpstr>Ретро</vt:lpstr>
      <vt:lpstr>Подготовка к ЕГЭ по биологии Задания линии 26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Новые задания 26 линии</vt:lpstr>
      <vt:lpstr>Презентация PowerPoint</vt:lpstr>
      <vt:lpstr>Презентация PowerPoint</vt:lpstr>
      <vt:lpstr>Презентация PowerPoint</vt:lpstr>
      <vt:lpstr>Благодарю за внимание.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 по биологии Задания линии 26</dc:title>
  <dc:creator>Пользователь</dc:creator>
  <cp:lastModifiedBy>User</cp:lastModifiedBy>
  <cp:revision>68</cp:revision>
  <dcterms:created xsi:type="dcterms:W3CDTF">2024-09-20T14:43:33Z</dcterms:created>
  <dcterms:modified xsi:type="dcterms:W3CDTF">2025-09-25T03:55:11Z</dcterms:modified>
</cp:coreProperties>
</file>